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7" r:id="rId8"/>
    <p:sldId id="261" r:id="rId9"/>
    <p:sldId id="262" r:id="rId10"/>
    <p:sldId id="264" r:id="rId11"/>
    <p:sldId id="265" r:id="rId12"/>
    <p:sldId id="271" r:id="rId13"/>
    <p:sldId id="266" r:id="rId14"/>
    <p:sldId id="268" r:id="rId15"/>
    <p:sldId id="269" r:id="rId16"/>
    <p:sldId id="270" r:id="rId17"/>
    <p:sldId id="273" r:id="rId18"/>
    <p:sldId id="275" r:id="rId1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F5E09-449F-4C7C-98F3-BC5FE4ED18D7}" type="datetimeFigureOut">
              <a:rPr lang="es-AR" smtClean="0"/>
              <a:pPr/>
              <a:t>29/09/2021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stion.org/como-hacer-una-nomina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772816"/>
            <a:ext cx="7851648" cy="2304256"/>
          </a:xfrm>
        </p:spPr>
        <p:txBody>
          <a:bodyPr>
            <a:normAutofit/>
          </a:bodyPr>
          <a:lstStyle/>
          <a:p>
            <a:pPr algn="ctr"/>
            <a:r>
              <a:rPr lang="es-AR" sz="7200" dirty="0" smtClean="0">
                <a:solidFill>
                  <a:schemeClr val="tx1"/>
                </a:solidFill>
              </a:rPr>
              <a:t>EMPRESA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b="1" dirty="0" smtClean="0"/>
              <a:t>Clasificación de los 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600" b="1" dirty="0" smtClean="0">
                <a:latin typeface="+mj-lt"/>
              </a:rPr>
              <a:t>Costos fijos</a:t>
            </a:r>
            <a:r>
              <a:rPr lang="es-AR" sz="3600" dirty="0" smtClean="0">
                <a:latin typeface="+mj-lt"/>
              </a:rPr>
              <a:t>: Son aquellos que una producción sostiene independiente a la cantidad que produce. Por ejemplo alquileres, sueldos, etc.</a:t>
            </a:r>
          </a:p>
          <a:p>
            <a:pPr algn="just"/>
            <a:r>
              <a:rPr lang="es-AR" sz="3600" b="1" dirty="0" smtClean="0">
                <a:latin typeface="+mj-lt"/>
              </a:rPr>
              <a:t>Costos variables</a:t>
            </a:r>
            <a:r>
              <a:rPr lang="es-AR" sz="3600" dirty="0" smtClean="0">
                <a:latin typeface="+mj-lt"/>
              </a:rPr>
              <a:t>: son los que varían en función a la cantidad producida. Ejemplo, agua, luz , etc.</a:t>
            </a:r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Alquiler de Inmuebles: oficina, deposito, local</a:t>
            </a:r>
            <a:endParaRPr lang="es-AR" dirty="0" smtClean="0"/>
          </a:p>
          <a:p>
            <a:r>
              <a:rPr lang="es-AR" b="1" dirty="0" smtClean="0"/>
              <a:t>Suministros</a:t>
            </a:r>
            <a:r>
              <a:rPr lang="es-AR" dirty="0" smtClean="0"/>
              <a:t>: agua, luz, gas, entre otros.</a:t>
            </a:r>
          </a:p>
          <a:p>
            <a:r>
              <a:rPr lang="es-AR" b="1" dirty="0" smtClean="0"/>
              <a:t>Impuestos</a:t>
            </a:r>
            <a:r>
              <a:rPr lang="es-AR" dirty="0" smtClean="0"/>
              <a:t>: Ej. Inmobiliario</a:t>
            </a:r>
          </a:p>
          <a:p>
            <a:r>
              <a:rPr lang="es-AR" b="1" dirty="0" smtClean="0"/>
              <a:t>Pagos a profesionales o empresas externas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Material de papelería y oficina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Mano de obra indirecta</a:t>
            </a:r>
            <a:r>
              <a:rPr lang="es-AR" dirty="0" smtClean="0"/>
              <a:t>: son los empleados que no intervienen directamente en el proceso productivo. Ejemplo Personal de Vigilancia</a:t>
            </a:r>
          </a:p>
          <a:p>
            <a:pPr>
              <a:buNone/>
            </a:pPr>
            <a:endParaRPr lang="es-AR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fijos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grafic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7488832" cy="4350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Ejemplos de Costos variables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Mano de obra directa</a:t>
            </a:r>
            <a:r>
              <a:rPr lang="es-AR" dirty="0" smtClean="0"/>
              <a:t>: son los </a:t>
            </a:r>
            <a:r>
              <a:rPr lang="es-AR" dirty="0" smtClean="0">
                <a:hlinkClick r:id="rId2"/>
              </a:rPr>
              <a:t>salarios y seguros sociales</a:t>
            </a:r>
            <a:r>
              <a:rPr lang="es-AR" dirty="0" smtClean="0"/>
              <a:t> de los empleados que intervienen en el proceso productivo.</a:t>
            </a:r>
          </a:p>
          <a:p>
            <a:r>
              <a:rPr lang="es-AR" b="1" dirty="0" smtClean="0"/>
              <a:t>Gasto en materias primas y productos necesarios para la producción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Envases y Embalaje</a:t>
            </a:r>
          </a:p>
          <a:p>
            <a:r>
              <a:rPr lang="es-AR" b="1" dirty="0" smtClean="0"/>
              <a:t>Costos de Distribución</a:t>
            </a:r>
          </a:p>
          <a:p>
            <a:r>
              <a:rPr lang="es-AR" dirty="0" smtClean="0"/>
              <a:t>Hay más costos variables, que varían según la empresa.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Costos Totales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COSTOS TOTALES= C. FIJOS + C.VARIABLES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Costo Medio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Es el costo de producción de cada unidad producida</a:t>
            </a:r>
          </a:p>
          <a:p>
            <a:pPr>
              <a:buNone/>
            </a:pPr>
            <a:endParaRPr lang="es-AR" dirty="0" smtClean="0"/>
          </a:p>
          <a:p>
            <a:pPr algn="ctr"/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ME = C. TOTAL/ CANTIDAD PRODUCIDA(Q)</a:t>
            </a: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COSTO VARIABLE ME= C. VARIABLE T/ Q</a:t>
            </a:r>
          </a:p>
          <a:p>
            <a:pPr>
              <a:buNone/>
            </a:pPr>
            <a:r>
              <a:rPr lang="es-AR" sz="2800" b="1" dirty="0" smtClean="0">
                <a:solidFill>
                  <a:srgbClr val="FF0000"/>
                </a:solidFill>
                <a:latin typeface="+mj-lt"/>
              </a:rPr>
              <a:t>              COSTO FIJO MEDIO= C. FIJO TOTAL /Q</a:t>
            </a:r>
          </a:p>
          <a:p>
            <a:pPr>
              <a:buNone/>
            </a:pPr>
            <a:endParaRPr lang="es-AR" sz="2800" b="1" dirty="0" smtClean="0">
              <a:solidFill>
                <a:srgbClr val="FF0000"/>
              </a:solidFill>
              <a:latin typeface="+mj-lt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s-AR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PUNTO MUERTO , B=0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AR" sz="4800" b="1" dirty="0" smtClean="0"/>
          </a:p>
          <a:p>
            <a:pPr algn="ctr">
              <a:buNone/>
            </a:pPr>
            <a:r>
              <a:rPr lang="es-AR" sz="4800" b="1" dirty="0" smtClean="0">
                <a:solidFill>
                  <a:srgbClr val="FF0000"/>
                </a:solidFill>
              </a:rPr>
              <a:t>Q= ___CF____</a:t>
            </a:r>
          </a:p>
          <a:p>
            <a:pPr algn="ctr">
              <a:buNone/>
            </a:pPr>
            <a:r>
              <a:rPr lang="es-AR" sz="4800" b="1" smtClean="0">
                <a:solidFill>
                  <a:srgbClr val="FF0000"/>
                </a:solidFill>
              </a:rPr>
              <a:t>        (</a:t>
            </a:r>
            <a:r>
              <a:rPr lang="es-AR" sz="4800" b="1" dirty="0" smtClean="0">
                <a:solidFill>
                  <a:srgbClr val="FF0000"/>
                </a:solidFill>
              </a:rPr>
              <a:t>P- CVME)</a:t>
            </a:r>
            <a:r>
              <a:rPr lang="es-AR" sz="4800" dirty="0" smtClean="0">
                <a:solidFill>
                  <a:srgbClr val="FF0000"/>
                </a:solidFill>
              </a:rPr>
              <a:t> </a:t>
            </a:r>
            <a:endParaRPr lang="es-AR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EJERCICIOS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Tengo un consultorio de psicología con los siguientes gastos mensuales:</a:t>
            </a:r>
          </a:p>
          <a:p>
            <a:r>
              <a:rPr lang="es-AR" dirty="0" smtClean="0"/>
              <a:t>Alquiler de local: $30.000</a:t>
            </a:r>
          </a:p>
          <a:p>
            <a:r>
              <a:rPr lang="es-AR" dirty="0" smtClean="0"/>
              <a:t>Luz, agua y teléfono: $10000</a:t>
            </a:r>
          </a:p>
          <a:p>
            <a:r>
              <a:rPr lang="es-AR" dirty="0" smtClean="0"/>
              <a:t>Seguro de Responsabilidad Civil: $2000</a:t>
            </a:r>
          </a:p>
          <a:p>
            <a:r>
              <a:rPr lang="es-AR" dirty="0" err="1" smtClean="0"/>
              <a:t>Monotributo</a:t>
            </a:r>
            <a:r>
              <a:rPr lang="es-AR" dirty="0" smtClean="0"/>
              <a:t>:$1956</a:t>
            </a:r>
          </a:p>
          <a:p>
            <a:r>
              <a:rPr lang="es-AR" dirty="0" smtClean="0"/>
              <a:t>Varios: $2000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>
                <a:latin typeface="+mj-lt"/>
              </a:rPr>
              <a:t>CUAL ES COSTO TOTAL MENSUAL ?</a:t>
            </a:r>
          </a:p>
          <a:p>
            <a:r>
              <a:rPr lang="es-AR" dirty="0" smtClean="0">
                <a:latin typeface="+mj-lt"/>
              </a:rPr>
              <a:t>LA SUMA DE LOS COSTOS MENSUALES=$45.956</a:t>
            </a:r>
          </a:p>
          <a:p>
            <a:r>
              <a:rPr lang="es-AR" dirty="0" smtClean="0">
                <a:latin typeface="+mj-lt"/>
              </a:rPr>
              <a:t>SI CADA SESIÓN TIENE UN VALOR DE $3000 , CUANTAS NECESITA REALIZAR PARA CUBRIR LOS COSTOS MENSUALES?</a:t>
            </a:r>
          </a:p>
          <a:p>
            <a:r>
              <a:rPr lang="es-AR" dirty="0" smtClean="0">
                <a:latin typeface="+mj-lt"/>
              </a:rPr>
              <a:t>45956/ 3000=15,31</a:t>
            </a:r>
          </a:p>
          <a:p>
            <a:r>
              <a:rPr lang="es-AR" dirty="0" smtClean="0">
                <a:latin typeface="+mj-lt"/>
              </a:rPr>
              <a:t>NECESITA REALIZAR MAS DE 15 SESIONES PARA CUBRIR LOS COSTOS MENSUALES.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Concepto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Es la unidad económica de producción encargada de cambiar los factores o recursos productivos (tierra, trabajo y capital) para producir bienes y servicios que después se venden en el mercado.</a:t>
            </a:r>
            <a:endParaRPr lang="es-AR" sz="4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 algn="just"/>
            <a:r>
              <a:rPr lang="es-AR" sz="5400" dirty="0" smtClean="0">
                <a:latin typeface="+mj-lt"/>
              </a:rPr>
              <a:t>Maximizar los beneficios que obtiene en el ejercicio de su actividad</a:t>
            </a:r>
            <a:endParaRPr lang="es-AR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Beneficios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Es la diferencia entre los ingresos y los costos durante un periodo determinado.</a:t>
            </a:r>
          </a:p>
          <a:p>
            <a:pPr algn="just"/>
            <a:endParaRPr lang="es-AR" sz="4000" dirty="0" smtClean="0">
              <a:latin typeface="+mj-lt"/>
            </a:endParaRPr>
          </a:p>
          <a:p>
            <a:pPr algn="ctr">
              <a:buNone/>
            </a:pPr>
            <a:r>
              <a:rPr lang="es-AR" sz="4000" b="1" dirty="0" smtClean="0">
                <a:solidFill>
                  <a:srgbClr val="FF0000"/>
                </a:solidFill>
                <a:latin typeface="+mj-lt"/>
              </a:rPr>
              <a:t>B= INGRESOS - COSTOS</a:t>
            </a:r>
            <a:endParaRPr lang="es-AR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Clases de Beneficios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>
                <a:latin typeface="+mj-lt"/>
              </a:rPr>
              <a:t>BENEFICIOS NORMALES(IT </a:t>
            </a:r>
            <a:r>
              <a:rPr lang="es-AR" dirty="0" smtClean="0">
                <a:latin typeface="+mj-lt"/>
              </a:rPr>
              <a:t>= CT – B = 0): Cuando la empresa logra igualar los ingresos totales y los costos totales el beneficio es igual a cero y se dice que la empresa obtiene beneficios normales. (Punto muerto)</a:t>
            </a:r>
          </a:p>
          <a:p>
            <a:pPr algn="just"/>
            <a:r>
              <a:rPr lang="es-AR" b="1" dirty="0" smtClean="0">
                <a:latin typeface="+mj-lt"/>
              </a:rPr>
              <a:t>BENEFICIOS EXTRAORDINARIOS(IT </a:t>
            </a:r>
            <a:r>
              <a:rPr lang="es-AR" dirty="0" smtClean="0">
                <a:latin typeface="+mj-lt"/>
              </a:rPr>
              <a:t>&gt; CT - B &gt; 0): Cuando los ingresos totales sean superiores a los costos totales, la empresa obtiene beneficios extraordinarios, en el sentido de que son superiores a los normales de la explotación. </a:t>
            </a:r>
          </a:p>
          <a:p>
            <a:pPr algn="just"/>
            <a:r>
              <a:rPr lang="es-AR" b="1" dirty="0" smtClean="0">
                <a:latin typeface="+mj-lt"/>
              </a:rPr>
              <a:t>PÉRDIDAS</a:t>
            </a:r>
            <a:r>
              <a:rPr lang="es-AR" dirty="0" smtClean="0">
                <a:latin typeface="+mj-lt"/>
              </a:rPr>
              <a:t>(IT &lt; CT - B &lt; 0): Cuando los ingresos totales son inferiores a los costos totales, la empresa incurre en pérdidas. 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Ingresos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las cantidades en pesos que obtiene la empresa por  la venta de sus bienes o servicios durante un periodo determinado. Estos resultan de multiplicar el numero de unidades vendidas por el precio de venta.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pPr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    INGRESOS TOTAL= U. VENDIDAS x P DE VTA.</a:t>
            </a:r>
          </a:p>
          <a:p>
            <a:pPr algn="ctr">
              <a:buNone/>
            </a:pPr>
            <a:r>
              <a:rPr lang="es-AR" sz="3200" b="1" dirty="0" smtClean="0">
                <a:solidFill>
                  <a:srgbClr val="FF0000"/>
                </a:solidFill>
                <a:latin typeface="+mj-lt"/>
              </a:rPr>
              <a:t>INGRESO TOTAL= Q x P</a:t>
            </a:r>
            <a:endParaRPr lang="es-AR" sz="32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los gastos  ligados a la producción de los bienes y servicios vendidos durante un periodo considerado y se deben a los pagos derivados de contratar la mano de obra y los demás factores productivos.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200" dirty="0" smtClean="0">
                <a:latin typeface="Calibri" pitchFamily="34" charset="0"/>
                <a:cs typeface="Calibri" pitchFamily="34" charset="0"/>
              </a:rPr>
              <a:t>En los proyectos de Inversión, los costos se definen como el valor de los recursos necesarios para la producción de algún bien o servicio. Este concepto incluye la compra de insumos, el pago a los empleados, los gastos derivados de la producción y la administración, entre otros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</TotalTime>
  <Words>600</Words>
  <Application>Microsoft Office PowerPoint</Application>
  <PresentationFormat>Presentación en pantalla (4:3)</PresentationFormat>
  <Paragraphs>69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Flujo</vt:lpstr>
      <vt:lpstr>EMPRESA</vt:lpstr>
      <vt:lpstr>Concepto</vt:lpstr>
      <vt:lpstr>Objetivo</vt:lpstr>
      <vt:lpstr>Beneficios</vt:lpstr>
      <vt:lpstr>Clases de Beneficios</vt:lpstr>
      <vt:lpstr>Ingresos </vt:lpstr>
      <vt:lpstr>Diapositiva 7</vt:lpstr>
      <vt:lpstr>Costos</vt:lpstr>
      <vt:lpstr>Diapositiva 9</vt:lpstr>
      <vt:lpstr>Clasificación de los Costos</vt:lpstr>
      <vt:lpstr>Ejemplos de Costos fijos</vt:lpstr>
      <vt:lpstr>Diapositiva 12</vt:lpstr>
      <vt:lpstr>Ejemplos de Costos variables</vt:lpstr>
      <vt:lpstr>Costos Totales</vt:lpstr>
      <vt:lpstr>Costo Medio</vt:lpstr>
      <vt:lpstr>PUNTO MUERTO , B=0</vt:lpstr>
      <vt:lpstr>EJERCICIOS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48</cp:revision>
  <dcterms:created xsi:type="dcterms:W3CDTF">2020-08-11T01:42:41Z</dcterms:created>
  <dcterms:modified xsi:type="dcterms:W3CDTF">2021-09-29T04:34:36Z</dcterms:modified>
</cp:coreProperties>
</file>